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40"/>
  </p:notesMasterIdLst>
  <p:sldIdLst>
    <p:sldId id="256" r:id="rId2"/>
    <p:sldId id="278" r:id="rId3"/>
    <p:sldId id="286" r:id="rId4"/>
    <p:sldId id="277" r:id="rId5"/>
    <p:sldId id="283" r:id="rId6"/>
    <p:sldId id="279" r:id="rId7"/>
    <p:sldId id="282" r:id="rId8"/>
    <p:sldId id="288" r:id="rId9"/>
    <p:sldId id="289" r:id="rId10"/>
    <p:sldId id="290" r:id="rId11"/>
    <p:sldId id="284" r:id="rId12"/>
    <p:sldId id="285" r:id="rId13"/>
    <p:sldId id="291" r:id="rId14"/>
    <p:sldId id="294" r:id="rId15"/>
    <p:sldId id="295" r:id="rId16"/>
    <p:sldId id="296" r:id="rId17"/>
    <p:sldId id="297" r:id="rId18"/>
    <p:sldId id="287" r:id="rId19"/>
    <p:sldId id="280" r:id="rId20"/>
    <p:sldId id="281" r:id="rId21"/>
    <p:sldId id="292" r:id="rId22"/>
    <p:sldId id="307" r:id="rId23"/>
    <p:sldId id="308" r:id="rId24"/>
    <p:sldId id="309" r:id="rId25"/>
    <p:sldId id="310" r:id="rId26"/>
    <p:sldId id="311" r:id="rId27"/>
    <p:sldId id="312" r:id="rId28"/>
    <p:sldId id="293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13" r:id="rId38"/>
    <p:sldId id="31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63" autoAdjust="0"/>
    <p:restoredTop sz="92169" autoAdjust="0"/>
  </p:normalViewPr>
  <p:slideViewPr>
    <p:cSldViewPr snapToGrid="0">
      <p:cViewPr>
        <p:scale>
          <a:sx n="141" d="100"/>
          <a:sy n="141" d="100"/>
        </p:scale>
        <p:origin x="144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7AB50-E6EC-4B5A-BA67-227F3D286666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1BB2C-B706-40C2-A931-A4D42A22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24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evident to see the differences between the two experts and two students, respectively.  The expert 1 is too generous to give high scores, while the expert 2 is the opposite.  In fact, expert 2 is not very much an expert at all. The student from Cohort-2 seems to be very precise  than the student from Cohort-1.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21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1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0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3C593-5F57-786C-192F-B1D533C6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87C5D-AF7C-BAF5-9CEA-AD685EE63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E0AB35-7DB7-17CA-8A75-5CD8BC75B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BF0C7-6304-B983-843E-7CF915F3E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2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C297B-FD6F-8B62-FC69-ED95CEB8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CA301-628E-15AF-9B27-926946F16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0BDE9-AEB4-6543-CE5B-6EFB952DA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115B5-DC53-8109-9197-608D4A46F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9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58E4C-6BA8-CE4C-36DB-3DEA2BB4E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89C49-0CB6-256E-26F7-BD7F1D413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DEB654-9FA3-6718-95DC-B0FF35EC2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0FA1-67C7-2DB6-1CAC-10AD06A05C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C3994-F47C-D517-6DCD-C50D86C72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408A8C-6194-B501-629D-579945A1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3FAE9-5F0A-51B3-0507-EDC17AAB6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9E510-26AD-A7DD-0574-B9E2BBC96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1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22B98-4917-E6C0-81C7-1468CBBB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4C6C-48F1-B5BA-7647-163CA151B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77B01-4A08-2904-4CBF-26136C49D8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4FFE7-C065-1959-F9F1-D13371FEA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10F64-0A07-1B3A-B13D-B2B78A5C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5FFBE-4C42-0D65-D9C3-356FBDD58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BFE31-6630-1B92-1F3A-1C39EF9B8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pool these four individuals together, we see that these two students are well-better than the two experts.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659A3-CF13-1045-6AEB-0B47DFED09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1BB2C-B706-40C2-A931-A4D42A22D3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4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656A-15CA-1E2C-20BE-F86CCB745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3FAFD-C55D-4D2C-64FA-60A1F3D9E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2DCEB-F5E0-1E22-B198-1C5CC1AF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7E43-1AD3-D47C-84D9-D6786C40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7B6C-7941-E2FF-0E16-7E4513D7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3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4B7B-13A3-3DC3-C083-8227D21B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09BDA-6E7E-20FD-757F-E6DFEF93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45E04-53E0-ED40-CF69-346BB4A7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B1076-6A1F-5030-23B7-625036FA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51F9F-32FB-47E3-2E85-54051CB8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4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8ABE0-9EB2-9915-B187-66C3981E9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94882-E64B-A082-706A-D1D7DE72A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4AFB0-7AFD-4DFC-41F5-9FC3BC5A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3EBC-53C2-DFAD-86DE-C26298C0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1FF2-8D6C-7473-0718-2BCB5694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49B6-EEA2-4C0C-535E-8A0A9BA3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3A98-BC52-D629-D6CE-639CD0040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EFD2B-A146-5824-6E4B-2CBFCF68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5023-D28E-6E4E-9C0B-35FD83A7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A976B-498E-A628-8245-615CD83C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6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D9B-6E7C-6FFF-430A-30A8548F7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90472-25D8-C69D-D939-931281D7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86F6-AC33-0621-6649-FD108988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08A2F-3653-EFE9-19C2-C641B457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D925C-C4BE-69BE-C620-3EDE6673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FC0F-ACE6-D950-F8E5-95DF26D8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94C9C-4220-E8CD-9D57-CFE765D40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67A9A-FF76-9653-D209-10CF40C31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52C9F-4042-6A44-4532-D41A89BA6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BB1F8-85D1-52CE-BEFE-C07FED62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D5010-754A-DB19-1A03-6246E1F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2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2101-EFEA-CA14-F080-483A3F21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61508-BC34-E9A6-5E52-756DC434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342A-BBD7-740A-372B-F69C67C54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D962E-3810-4662-40DA-13EEB61E1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9C934-949E-D806-545A-4A8B71AD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141DFC-5A79-6D82-6C47-98A091DBC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9F0D5-9E1D-EE80-2B8C-5CDE384B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6346B-7CA2-A3D6-FC21-60547106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9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87E6-557D-E6A1-C3A7-4CFF7DB3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9F931-96BE-3EAD-9C4F-061AF452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624EE-F5DE-4483-2779-2B232EB4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B80B8-5259-6188-3C15-A07DB48B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80D20-CBCE-E0BE-4315-1D76295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B3CC1-A4A3-F586-6AB5-16D55F02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90029-BBA8-EBEE-5ED7-26F00C60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2925-821E-D4C6-A66C-214E49A6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B20E-2E46-EA94-8C63-F0EE87FD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F68FF-3B11-976E-425A-5272B5D3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092A8-A618-A1B9-D5E1-BA22B857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6C541-1273-C05B-AC39-A88EE23A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13856-D7E6-20D4-246C-30A2EB54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9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9674-5F66-5B34-D8B7-AE919CB8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5BEE9E-D659-3CA9-4990-A266FBE21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BF3E4-C0F8-4F86-115A-BA24A1A3C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21888-2965-555B-5EEE-A99269BF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2DEA1-4DA0-DCB5-1F24-AC6B5981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30695-836A-0F67-3420-6A6DBF95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5374-755C-A9C5-F060-D0DAE664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3537B-F7EE-6480-2E0E-4A0784B06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2EEDB-4BDC-9467-9007-FAE8B5BFA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5EFCC-4F80-4A7B-B49C-577561453E99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E8F1B-F51A-1527-4933-43FC64F43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F47C-0C8C-2449-CBC3-EC3E2EAFC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C3A708-E4AA-44D6-BC10-B3424BBB79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5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DFE-4A17-E87B-514B-E6F2E7EB3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ODAQ: Audio rating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06B38-E802-4326-728A-2C5032F52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Junwon</a:t>
            </a:r>
            <a:r>
              <a:rPr lang="en-US" dirty="0"/>
              <a:t> &amp; Fushing</a:t>
            </a:r>
          </a:p>
        </p:txBody>
      </p:sp>
    </p:spTree>
    <p:extLst>
      <p:ext uri="{BB962C8B-B14F-4D97-AF65-F5344CB8AC3E}">
        <p14:creationId xmlns:p14="http://schemas.microsoft.com/office/powerpoint/2010/main" val="97837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979E26-AE7B-AB35-B40C-2C7CDE8A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Competition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C9E42-8BEB-B9D0-AEDF-5C70841E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7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E225E-9EA7-B66E-C831-330C4BBB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79D9-6076-B395-7F99-3DA60D3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Expert (Competition) Rankings by Audio Sample</a:t>
            </a:r>
            <a:endParaRPr lang="en-US" sz="2800" dirty="0"/>
          </a:p>
        </p:txBody>
      </p: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AC88EB53-41A9-B2A5-40F8-855E9A87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43" y="1110942"/>
            <a:ext cx="6350000" cy="5080000"/>
          </a:xfrm>
          <a:prstGeom prst="rect">
            <a:avLst/>
          </a:prstGeom>
        </p:spPr>
      </p:pic>
      <p:pic>
        <p:nvPicPr>
          <p:cNvPr id="8" name="Picture 7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A51E1D52-1D09-DAAF-DD64-5E845BBED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110942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D4D9D-085C-9D12-14CE-1119BF32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73A9-3E34-EB03-7CF7-023A77C7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Student (Competition) Rankings by Audio Sample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4E9F4-483F-254B-407E-7CCF22A527D1}"/>
              </a:ext>
            </a:extLst>
          </p:cNvPr>
          <p:cNvSpPr/>
          <p:nvPr/>
        </p:nvSpPr>
        <p:spPr>
          <a:xfrm>
            <a:off x="5048655" y="1690688"/>
            <a:ext cx="661481" cy="4204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76D0D782-D19B-3F96-8591-96C91D045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07805"/>
            <a:ext cx="6350000" cy="5080000"/>
          </a:xfrm>
          <a:prstGeom prst="rect">
            <a:avLst/>
          </a:prstGeom>
        </p:spPr>
      </p:pic>
      <p:pic>
        <p:nvPicPr>
          <p:cNvPr id="7" name="Picture 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0BC1EB9B-3A32-A26D-3CFB-13407BA30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02" y="1107805"/>
            <a:ext cx="6350000" cy="50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A17F98-6B23-1417-AE0A-BBC893A42A05}"/>
              </a:ext>
            </a:extLst>
          </p:cNvPr>
          <p:cNvSpPr/>
          <p:nvPr/>
        </p:nvSpPr>
        <p:spPr>
          <a:xfrm>
            <a:off x="4767309" y="1770587"/>
            <a:ext cx="862928" cy="4035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8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452FD-2BE2-4D9B-13DB-B0B118E4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100FEB-5C20-77CF-6830-20B44322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K-Means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7BD8C0-C917-16A3-7B4E-AF40FBD5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3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A08E2-E6B3-CC02-53CE-F08BA3CF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multiple colored dots&#10;&#10;AI-generated content may be incorrect.">
            <a:extLst>
              <a:ext uri="{FF2B5EF4-FFF2-40B4-BE49-F238E27FC236}">
                <a16:creationId xmlns:a16="http://schemas.microsoft.com/office/drawing/2014/main" id="{DAE74767-FFED-E12B-32A5-633036BD2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0" y="1858387"/>
            <a:ext cx="7772400" cy="3759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46D17-72A6-60A9-1F10-AAEA1F99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Results: Expert Rankings by Audio Sample</a:t>
            </a:r>
            <a:endParaRPr lang="en-US" sz="2800" dirty="0"/>
          </a:p>
        </p:txBody>
      </p:sp>
      <p:pic>
        <p:nvPicPr>
          <p:cNvPr id="5" name="Picture 4" descr="A graph with colorful dots&#10;&#10;AI-generated content may be incorrect.">
            <a:extLst>
              <a:ext uri="{FF2B5EF4-FFF2-40B4-BE49-F238E27FC236}">
                <a16:creationId xmlns:a16="http://schemas.microsoft.com/office/drawing/2014/main" id="{DCEFBD57-88C1-BCB8-D2D1-4ABFDD573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16"/>
          <a:stretch/>
        </p:blipFill>
        <p:spPr>
          <a:xfrm>
            <a:off x="23243" y="1858387"/>
            <a:ext cx="6659665" cy="37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5465D-2095-D52F-1536-9D437F8FB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02A1-EFA7-B8E4-96B1-5C143060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Results: Student Rankings by Audio Sample</a:t>
            </a:r>
            <a:endParaRPr lang="en-US" sz="2800" dirty="0"/>
          </a:p>
        </p:txBody>
      </p:sp>
      <p:pic>
        <p:nvPicPr>
          <p:cNvPr id="7" name="Picture 6" descr="A chart with colorful dots&#10;&#10;AI-generated content may be incorrect.">
            <a:extLst>
              <a:ext uri="{FF2B5EF4-FFF2-40B4-BE49-F238E27FC236}">
                <a16:creationId xmlns:a16="http://schemas.microsoft.com/office/drawing/2014/main" id="{6730A435-9ED9-9F1F-FA2F-5BF19A17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08" y="1879878"/>
            <a:ext cx="7772400" cy="3759726"/>
          </a:xfrm>
          <a:prstGeom prst="rect">
            <a:avLst/>
          </a:prstGeom>
        </p:spPr>
      </p:pic>
      <p:pic>
        <p:nvPicPr>
          <p:cNvPr id="4" name="Picture 3" descr="A graph with colorful dots&#10;&#10;AI-generated content may be incorrect.">
            <a:extLst>
              <a:ext uri="{FF2B5EF4-FFF2-40B4-BE49-F238E27FC236}">
                <a16:creationId xmlns:a16="http://schemas.microsoft.com/office/drawing/2014/main" id="{01E18744-9668-ADB6-FBA0-A0A8EB28B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2"/>
          <a:stretch/>
        </p:blipFill>
        <p:spPr>
          <a:xfrm>
            <a:off x="0" y="1879878"/>
            <a:ext cx="6673174" cy="37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0444-EA84-FD86-27DA-80DD2A6D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8742-467F-DD94-2F70-F52EFAD4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Expert (K-Means) Rankings by Audio Sample</a:t>
            </a:r>
            <a:endParaRPr lang="en-US" sz="2800" dirty="0"/>
          </a:p>
        </p:txBody>
      </p:sp>
      <p:pic>
        <p:nvPicPr>
          <p:cNvPr id="5" name="Picture 4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FA1917F-302C-B695-BC8F-79876D29B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5" y="1107805"/>
            <a:ext cx="6350000" cy="5080000"/>
          </a:xfrm>
          <a:prstGeom prst="rect">
            <a:avLst/>
          </a:prstGeom>
        </p:spPr>
      </p:pic>
      <p:pic>
        <p:nvPicPr>
          <p:cNvPr id="8" name="Picture 7" descr="A graph of lines and dots&#10;&#10;AI-generated content may be incorrect.">
            <a:extLst>
              <a:ext uri="{FF2B5EF4-FFF2-40B4-BE49-F238E27FC236}">
                <a16:creationId xmlns:a16="http://schemas.microsoft.com/office/drawing/2014/main" id="{A388FA9E-8E39-FBD4-F86A-8B9D5E0B9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1107805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42AC6-760F-0803-E19B-662043F0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061B-DA44-564A-8C04-C7C02E84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Spaghetti Plot: Student (K-Means) Rankings by Audio Sample</a:t>
            </a:r>
            <a:endParaRPr lang="en-US" sz="2800" dirty="0"/>
          </a:p>
        </p:txBody>
      </p:sp>
      <p:pic>
        <p:nvPicPr>
          <p:cNvPr id="5" name="Picture 4" descr="A graph of a graph with lines and text&#10;&#10;AI-generated content may be incorrect.">
            <a:extLst>
              <a:ext uri="{FF2B5EF4-FFF2-40B4-BE49-F238E27FC236}">
                <a16:creationId xmlns:a16="http://schemas.microsoft.com/office/drawing/2014/main" id="{C1E0B31B-0A45-6A8F-1C6A-9D5319D29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3" y="1110941"/>
            <a:ext cx="6350000" cy="5080000"/>
          </a:xfrm>
          <a:prstGeom prst="rect">
            <a:avLst/>
          </a:prstGeom>
        </p:spPr>
      </p:pic>
      <p:pic>
        <p:nvPicPr>
          <p:cNvPr id="8" name="Picture 7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74C652B-5159-5FB0-8BB8-62230BED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15" y="1110941"/>
            <a:ext cx="6350000" cy="50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11D1F3-53C4-69DB-D487-600E17CD15D1}"/>
              </a:ext>
            </a:extLst>
          </p:cNvPr>
          <p:cNvSpPr/>
          <p:nvPr/>
        </p:nvSpPr>
        <p:spPr>
          <a:xfrm>
            <a:off x="4948651" y="1711650"/>
            <a:ext cx="431464" cy="4035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1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73E1A6-AB9B-7BB8-55CF-CAA73401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Restructuring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F90A4-A71E-7684-5A57-25457B3D4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 ranked data to create distance matrices for comparison across audio samples and listeners.</a:t>
            </a:r>
          </a:p>
        </p:txBody>
      </p:sp>
    </p:spTree>
    <p:extLst>
      <p:ext uri="{BB962C8B-B14F-4D97-AF65-F5344CB8AC3E}">
        <p14:creationId xmlns:p14="http://schemas.microsoft.com/office/powerpoint/2010/main" val="3474927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0D13-8572-D78B-3922-CB6088CE8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CB4C1DF-53B9-75C6-A56F-C0999AAB5B7D}"/>
              </a:ext>
            </a:extLst>
          </p:cNvPr>
          <p:cNvSpPr/>
          <p:nvPr/>
        </p:nvSpPr>
        <p:spPr>
          <a:xfrm>
            <a:off x="5175115" y="4970834"/>
            <a:ext cx="6770451" cy="17120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8B90AA-A156-1628-E1C5-1113CF1E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Individual’s Rankings vs. Perfect Rankings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49C3C583-8FBB-23DF-EF5C-38234DEFE787}"/>
              </a:ext>
            </a:extLst>
          </p:cNvPr>
          <p:cNvSpPr/>
          <p:nvPr/>
        </p:nvSpPr>
        <p:spPr>
          <a:xfrm rot="10800000">
            <a:off x="1274970" y="1800249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3D397CB-99C6-B131-9C77-99C70F19C448}"/>
              </a:ext>
            </a:extLst>
          </p:cNvPr>
          <p:cNvSpPr/>
          <p:nvPr/>
        </p:nvSpPr>
        <p:spPr>
          <a:xfrm rot="5400000">
            <a:off x="3747485" y="2005061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80AE5-6758-BF7D-2F69-3D6A675D14F9}"/>
              </a:ext>
            </a:extLst>
          </p:cNvPr>
          <p:cNvSpPr txBox="1"/>
          <p:nvPr/>
        </p:nvSpPr>
        <p:spPr>
          <a:xfrm>
            <a:off x="-194790" y="2559488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EB14A-7DEE-D9B3-5724-ECAB31505166}"/>
              </a:ext>
            </a:extLst>
          </p:cNvPr>
          <p:cNvSpPr txBox="1"/>
          <p:nvPr/>
        </p:nvSpPr>
        <p:spPr>
          <a:xfrm>
            <a:off x="2598053" y="4398062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A37532-E0A8-60F1-F779-675680D2C4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86" y="1583541"/>
            <a:ext cx="4694251" cy="2440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265342-74EC-0262-8F54-643D6FF238F9}"/>
              </a:ext>
            </a:extLst>
          </p:cNvPr>
          <p:cNvSpPr txBox="1"/>
          <p:nvPr/>
        </p:nvSpPr>
        <p:spPr>
          <a:xfrm>
            <a:off x="2329311" y="120382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83BFA-826E-1795-9AD2-E1A9A93F772E}"/>
                  </a:ext>
                </a:extLst>
              </p:cNvPr>
              <p:cNvSpPr txBox="1"/>
              <p:nvPr/>
            </p:nvSpPr>
            <p:spPr>
              <a:xfrm>
                <a:off x="2993463" y="4860705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683BFA-826E-1795-9AD2-E1A9A93F7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463" y="4860705"/>
                <a:ext cx="1632370" cy="299313"/>
              </a:xfrm>
              <a:prstGeom prst="rect">
                <a:avLst/>
              </a:prstGeom>
              <a:blipFill>
                <a:blip r:embed="rId3"/>
                <a:stretch>
                  <a:fillRect l="-1538" r="-461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642329-D76C-2453-BB86-41CE05B2CFC7}"/>
              </a:ext>
            </a:extLst>
          </p:cNvPr>
          <p:cNvCxnSpPr>
            <a:cxnSpLocks/>
          </p:cNvCxnSpPr>
          <p:nvPr/>
        </p:nvCxnSpPr>
        <p:spPr>
          <a:xfrm flipH="1">
            <a:off x="6162337" y="1958986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A0BB0-8CEC-DC6E-4B64-DFE816E53880}"/>
                  </a:ext>
                </a:extLst>
              </p:cNvPr>
              <p:cNvSpPr txBox="1"/>
              <p:nvPr/>
            </p:nvSpPr>
            <p:spPr>
              <a:xfrm>
                <a:off x="6599662" y="1820486"/>
                <a:ext cx="271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7A0BB0-8CEC-DC6E-4B64-DFE816E53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1820486"/>
                <a:ext cx="271933" cy="276999"/>
              </a:xfrm>
              <a:prstGeom prst="rect">
                <a:avLst/>
              </a:prstGeom>
              <a:blipFill>
                <a:blip r:embed="rId4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32AE3-7EFC-16B3-DAF9-F155F9D84CD2}"/>
              </a:ext>
            </a:extLst>
          </p:cNvPr>
          <p:cNvCxnSpPr>
            <a:cxnSpLocks/>
          </p:cNvCxnSpPr>
          <p:nvPr/>
        </p:nvCxnSpPr>
        <p:spPr>
          <a:xfrm flipH="1">
            <a:off x="6165929" y="2348452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09DBE7-7AB3-CCB5-8CCD-AC1FB6AB5F80}"/>
                  </a:ext>
                </a:extLst>
              </p:cNvPr>
              <p:cNvSpPr txBox="1"/>
              <p:nvPr/>
            </p:nvSpPr>
            <p:spPr>
              <a:xfrm>
                <a:off x="6603254" y="2209952"/>
                <a:ext cx="277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409DBE7-7AB3-CCB5-8CCD-AC1FB6AB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254" y="2209952"/>
                <a:ext cx="277255" cy="276999"/>
              </a:xfrm>
              <a:prstGeom prst="rect">
                <a:avLst/>
              </a:prstGeom>
              <a:blipFill>
                <a:blip r:embed="rId5"/>
                <a:stretch>
                  <a:fillRect l="-13043" r="-869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B9B23E-B4E2-EBA4-97D5-31C84D796E01}"/>
              </a:ext>
            </a:extLst>
          </p:cNvPr>
          <p:cNvCxnSpPr>
            <a:cxnSpLocks/>
          </p:cNvCxnSpPr>
          <p:nvPr/>
        </p:nvCxnSpPr>
        <p:spPr>
          <a:xfrm flipH="1">
            <a:off x="6162337" y="3353337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D9F28D-F1A2-08E3-DC0E-32FF01A2FF74}"/>
                  </a:ext>
                </a:extLst>
              </p:cNvPr>
              <p:cNvSpPr txBox="1"/>
              <p:nvPr/>
            </p:nvSpPr>
            <p:spPr>
              <a:xfrm>
                <a:off x="6599662" y="3214837"/>
                <a:ext cx="370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D9F28D-F1A2-08E3-DC0E-32FF01A2F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3214837"/>
                <a:ext cx="370230" cy="276999"/>
              </a:xfrm>
              <a:prstGeom prst="rect">
                <a:avLst/>
              </a:prstGeom>
              <a:blipFill>
                <a:blip r:embed="rId6"/>
                <a:stretch>
                  <a:fillRect l="-10000" r="-6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83F42C-E29E-FCB2-ED17-E4676D50DAD7}"/>
              </a:ext>
            </a:extLst>
          </p:cNvPr>
          <p:cNvCxnSpPr>
            <a:cxnSpLocks/>
          </p:cNvCxnSpPr>
          <p:nvPr/>
        </p:nvCxnSpPr>
        <p:spPr>
          <a:xfrm flipH="1">
            <a:off x="6162337" y="3760287"/>
            <a:ext cx="337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0BF5B1-8F86-6B97-598B-83B36905EEF4}"/>
                  </a:ext>
                </a:extLst>
              </p:cNvPr>
              <p:cNvSpPr txBox="1"/>
              <p:nvPr/>
            </p:nvSpPr>
            <p:spPr>
              <a:xfrm>
                <a:off x="6599662" y="3621787"/>
                <a:ext cx="3750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0BF5B1-8F86-6B97-598B-83B36905E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662" y="3621787"/>
                <a:ext cx="375039" cy="276999"/>
              </a:xfrm>
              <a:prstGeom prst="rect">
                <a:avLst/>
              </a:prstGeom>
              <a:blipFill>
                <a:blip r:embed="rId7"/>
                <a:stretch>
                  <a:fillRect l="-9677" r="-322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486210-3957-8BAC-3327-138E9911D142}"/>
              </a:ext>
            </a:extLst>
          </p:cNvPr>
          <p:cNvCxnSpPr/>
          <p:nvPr/>
        </p:nvCxnSpPr>
        <p:spPr>
          <a:xfrm>
            <a:off x="7645939" y="1329266"/>
            <a:ext cx="0" cy="292310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29F7690-BC36-3074-C64A-5F326AD0F2B9}"/>
              </a:ext>
            </a:extLst>
          </p:cNvPr>
          <p:cNvSpPr txBox="1"/>
          <p:nvPr/>
        </p:nvSpPr>
        <p:spPr>
          <a:xfrm>
            <a:off x="8439072" y="120158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Perfect Ranking Vector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C62C4-386E-582F-652B-CAAB1E21969A}"/>
              </a:ext>
            </a:extLst>
          </p:cNvPr>
          <p:cNvPicPr>
            <a:picLocks/>
          </p:cNvPicPr>
          <p:nvPr/>
        </p:nvPicPr>
        <p:blipFill>
          <a:blip r:embed="rId8"/>
          <a:srcRect l="6355"/>
          <a:stretch/>
        </p:blipFill>
        <p:spPr>
          <a:xfrm>
            <a:off x="8439072" y="2557774"/>
            <a:ext cx="3188158" cy="648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505FC0-D711-8490-8D5B-AFCAB4F60E38}"/>
                  </a:ext>
                </a:extLst>
              </p:cNvPr>
              <p:cNvSpPr txBox="1"/>
              <p:nvPr/>
            </p:nvSpPr>
            <p:spPr>
              <a:xfrm>
                <a:off x="8059142" y="2679959"/>
                <a:ext cx="5375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505FC0-D711-8490-8D5B-AFCAB4F6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142" y="2679959"/>
                <a:ext cx="537549" cy="276999"/>
              </a:xfrm>
              <a:prstGeom prst="rect">
                <a:avLst/>
              </a:prstGeom>
              <a:blipFill>
                <a:blip r:embed="rId9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F6D57DED-E1C0-470B-4F52-E6E3E3E2D9A1}"/>
              </a:ext>
            </a:extLst>
          </p:cNvPr>
          <p:cNvSpPr txBox="1"/>
          <p:nvPr/>
        </p:nvSpPr>
        <p:spPr>
          <a:xfrm>
            <a:off x="5526468" y="5639241"/>
            <a:ext cx="490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Euclidean distance: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2B35BE-7E4C-16D4-C84E-ECA32466E414}"/>
                  </a:ext>
                </a:extLst>
              </p:cNvPr>
              <p:cNvSpPr txBox="1"/>
              <p:nvPr/>
            </p:nvSpPr>
            <p:spPr>
              <a:xfrm>
                <a:off x="6959740" y="5238939"/>
                <a:ext cx="6191654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2B35BE-7E4C-16D4-C84E-ECA32466E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740" y="5238939"/>
                <a:ext cx="6191654" cy="1169936"/>
              </a:xfrm>
              <a:prstGeom prst="rect">
                <a:avLst/>
              </a:prstGeom>
              <a:blipFill>
                <a:blip r:embed="rId10"/>
                <a:stretch>
                  <a:fillRect t="-56989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7615F-9C52-7F3C-CBC7-EDB8B6FFA0C7}"/>
                  </a:ext>
                </a:extLst>
              </p:cNvPr>
              <p:cNvSpPr txBox="1"/>
              <p:nvPr/>
            </p:nvSpPr>
            <p:spPr>
              <a:xfrm>
                <a:off x="5946153" y="2723371"/>
                <a:ext cx="14931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E7615F-9C52-7F3C-CBC7-EDB8B6FFA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153" y="2723371"/>
                <a:ext cx="1493185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74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866-3597-00F3-66AD-BBB54EDCF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MUSHRA (</a:t>
            </a:r>
            <a:r>
              <a:rPr lang="en-US" sz="2800" b="1" dirty="0" err="1"/>
              <a:t>MUltiple</a:t>
            </a:r>
            <a:r>
              <a:rPr lang="en-US" sz="2800" b="1" dirty="0"/>
              <a:t> Stimuli with Hidden Reference and Anchor)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6FD88-C7EA-6556-FD53-7D91E1126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146"/>
            <a:ext cx="10515600" cy="481836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Overview:</a:t>
            </a:r>
            <a:r>
              <a:rPr lang="en-US" sz="1600" dirty="0"/>
              <a:t> MUSHRA is a listening test method used for evaluating perceived audio quality. MUSHRA was used to construct ODAQ: Open Dataset of Audio Quality (</a:t>
            </a:r>
            <a:r>
              <a:rPr lang="en-US" sz="1600" dirty="0" err="1"/>
              <a:t>Torocoli</a:t>
            </a:r>
            <a:r>
              <a:rPr lang="en-US" sz="1600" dirty="0"/>
              <a:t> et al.).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Test Setup: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Reference (100 Score):</a:t>
            </a:r>
            <a:r>
              <a:rPr lang="en-US" sz="1600" dirty="0"/>
              <a:t> The original, highest-quality audio sample.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Anchor (0 Score):</a:t>
            </a:r>
            <a:r>
              <a:rPr lang="en-US" sz="1600" dirty="0"/>
              <a:t> A deliberately degraded version (e.g. low-pass filtered) to establish a lower quality baseline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Test Samples:</a:t>
            </a:r>
            <a:r>
              <a:rPr lang="en-US" sz="1600" dirty="0"/>
              <a:t> Various processed versions of the reference, including a hidden reference and hidden anchor.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Listener Task:</a:t>
            </a:r>
            <a:r>
              <a:rPr lang="en-US" sz="1600" dirty="0"/>
              <a:t> Participants rate each sample on a </a:t>
            </a:r>
            <a:r>
              <a:rPr lang="en-US" sz="1600" b="1" dirty="0"/>
              <a:t>0-100 scale</a:t>
            </a:r>
            <a:r>
              <a:rPr lang="en-US" sz="1600" dirty="0"/>
              <a:t>, aiming to correctly identify the reference and anchor.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Purpose: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Ensures </a:t>
            </a:r>
            <a:r>
              <a:rPr lang="en-US" sz="1600" b="1" dirty="0"/>
              <a:t>consistent</a:t>
            </a:r>
            <a:r>
              <a:rPr lang="en-US" sz="1600" dirty="0"/>
              <a:t> and </a:t>
            </a:r>
            <a:r>
              <a:rPr lang="en-US" sz="1600" b="1" dirty="0"/>
              <a:t>reliable</a:t>
            </a:r>
            <a:r>
              <a:rPr lang="en-US" sz="1600" dirty="0"/>
              <a:t> quality assessment.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Helps mitigate individual bias by anchoring evaluations. </a:t>
            </a:r>
            <a:r>
              <a:rPr lang="en-US" sz="1200" dirty="0">
                <a:sym typeface="Wingdings" pitchFamily="2" charset="2"/>
              </a:rPr>
              <a:t></a:t>
            </a:r>
            <a:r>
              <a:rPr lang="en-US" sz="1600" dirty="0">
                <a:sym typeface="Wingdings" pitchFamily="2" charset="2"/>
              </a:rPr>
              <a:t> </a:t>
            </a:r>
            <a:r>
              <a:rPr lang="en-US" sz="1600" i="1" u="sng" dirty="0">
                <a:sym typeface="Wingdings" pitchFamily="2" charset="2"/>
              </a:rPr>
              <a:t>Not perfect</a:t>
            </a:r>
            <a:r>
              <a:rPr lang="en-US" sz="1600" dirty="0">
                <a:sym typeface="Wingdings" pitchFamily="2" charset="2"/>
              </a:rPr>
              <a:t>, and addressed in this study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Provides a </a:t>
            </a:r>
            <a:r>
              <a:rPr lang="en-US" sz="1600" b="1" dirty="0"/>
              <a:t>standardized benchmark</a:t>
            </a:r>
            <a:r>
              <a:rPr lang="en-US" sz="1600" dirty="0"/>
              <a:t> for comparing different listeners &amp; audio processing methods. </a:t>
            </a:r>
          </a:p>
          <a:p>
            <a:pPr lvl="1">
              <a:lnSpc>
                <a:spcPct val="150000"/>
              </a:lnSpc>
            </a:pPr>
            <a:r>
              <a:rPr lang="en-US" sz="1300" dirty="0">
                <a:sym typeface="Wingdings" pitchFamily="2" charset="2"/>
              </a:rPr>
              <a:t></a:t>
            </a:r>
            <a:r>
              <a:rPr lang="en-US" sz="1200" dirty="0">
                <a:sym typeface="Wingdings" pitchFamily="2" charset="2"/>
              </a:rPr>
              <a:t> </a:t>
            </a:r>
            <a:r>
              <a:rPr lang="en-US" sz="1600" i="1" u="sng" dirty="0">
                <a:sym typeface="Wingdings" pitchFamily="2" charset="2"/>
              </a:rPr>
              <a:t>Not comparable</a:t>
            </a:r>
            <a:r>
              <a:rPr lang="en-US" sz="1600" i="1" dirty="0">
                <a:sym typeface="Wingdings" pitchFamily="2" charset="2"/>
              </a:rPr>
              <a:t> </a:t>
            </a:r>
            <a:r>
              <a:rPr lang="en-US" sz="1600" dirty="0">
                <a:sym typeface="Wingdings" pitchFamily="2" charset="2"/>
              </a:rPr>
              <a:t>with those who are not informed of anchor and reference presence, and addressed in this study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36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0593B-78AF-51A0-47BF-E505AC83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46A-0A62-CB29-48D5-5AA4FF35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Individual’s Distance Matrix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EDB85358-1381-9274-91AA-3B2A74F0D040}"/>
              </a:ext>
            </a:extLst>
          </p:cNvPr>
          <p:cNvSpPr/>
          <p:nvPr/>
        </p:nvSpPr>
        <p:spPr>
          <a:xfrm rot="10800000">
            <a:off x="1236058" y="2247722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B0E7A84F-14E4-3BA5-22BD-4926582911E4}"/>
              </a:ext>
            </a:extLst>
          </p:cNvPr>
          <p:cNvSpPr/>
          <p:nvPr/>
        </p:nvSpPr>
        <p:spPr>
          <a:xfrm rot="5400000">
            <a:off x="3708573" y="2452534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105C9-40E8-DB20-0A99-17723DABAFD8}"/>
              </a:ext>
            </a:extLst>
          </p:cNvPr>
          <p:cNvSpPr txBox="1"/>
          <p:nvPr/>
        </p:nvSpPr>
        <p:spPr>
          <a:xfrm>
            <a:off x="-233702" y="3006961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D38F0-1F1D-5E32-0692-1376471F6B61}"/>
              </a:ext>
            </a:extLst>
          </p:cNvPr>
          <p:cNvSpPr txBox="1"/>
          <p:nvPr/>
        </p:nvSpPr>
        <p:spPr>
          <a:xfrm>
            <a:off x="2559141" y="4845535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8AC2AB-DD87-31DA-5846-AC65840D96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74" y="2031014"/>
            <a:ext cx="4694251" cy="24405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0F26BA-96AD-C3A1-716B-B9585247842B}"/>
              </a:ext>
            </a:extLst>
          </p:cNvPr>
          <p:cNvSpPr txBox="1"/>
          <p:nvPr/>
        </p:nvSpPr>
        <p:spPr>
          <a:xfrm>
            <a:off x="2290399" y="165130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1C8360-4FE6-B389-8017-1C6D1CE8BA70}"/>
                  </a:ext>
                </a:extLst>
              </p:cNvPr>
              <p:cNvSpPr txBox="1"/>
              <p:nvPr/>
            </p:nvSpPr>
            <p:spPr>
              <a:xfrm>
                <a:off x="2954551" y="5308178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1C8360-4FE6-B389-8017-1C6D1CE8B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1" y="5308178"/>
                <a:ext cx="1632370" cy="299313"/>
              </a:xfrm>
              <a:prstGeom prst="rect">
                <a:avLst/>
              </a:prstGeom>
              <a:blipFill>
                <a:blip r:embed="rId4"/>
                <a:stretch>
                  <a:fillRect l="-1550" t="-4167" r="-54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6C502F-7F58-DE25-500C-934A2DF52E57}"/>
              </a:ext>
            </a:extLst>
          </p:cNvPr>
          <p:cNvCxnSpPr>
            <a:cxnSpLocks/>
          </p:cNvCxnSpPr>
          <p:nvPr/>
        </p:nvCxnSpPr>
        <p:spPr>
          <a:xfrm flipV="1">
            <a:off x="6191125" y="3251269"/>
            <a:ext cx="637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D953E4-4E85-01FB-1756-96CCA7F6503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60" y="2012021"/>
            <a:ext cx="4815649" cy="2476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0F31C-F0B4-30FE-108A-8E43611EE3E8}"/>
                  </a:ext>
                </a:extLst>
              </p:cNvPr>
              <p:cNvSpPr txBox="1"/>
              <p:nvPr/>
            </p:nvSpPr>
            <p:spPr>
              <a:xfrm>
                <a:off x="8729079" y="5308177"/>
                <a:ext cx="1557671" cy="3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80F31C-F0B4-30FE-108A-8E43611EE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79" y="5308177"/>
                <a:ext cx="1557671" cy="338298"/>
              </a:xfrm>
              <a:prstGeom prst="rect">
                <a:avLst/>
              </a:prstGeom>
              <a:blipFill>
                <a:blip r:embed="rId6"/>
                <a:stretch>
                  <a:fillRect l="-3252" r="-569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E357AB-A90E-6744-5ECA-3BB6D6A5263F}"/>
              </a:ext>
            </a:extLst>
          </p:cNvPr>
          <p:cNvSpPr txBox="1"/>
          <p:nvPr/>
        </p:nvSpPr>
        <p:spPr>
          <a:xfrm>
            <a:off x="7817983" y="165130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14064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C42F9-242B-8179-80CB-8C4CE6AE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&amp; Hierarchical Clustering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4692E-9E99-DAB5-F976-DC5FC940F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steps to identify similar groups of audio samples and listeners.</a:t>
            </a:r>
          </a:p>
        </p:txBody>
      </p:sp>
    </p:spTree>
    <p:extLst>
      <p:ext uri="{BB962C8B-B14F-4D97-AF65-F5344CB8AC3E}">
        <p14:creationId xmlns:p14="http://schemas.microsoft.com/office/powerpoint/2010/main" val="117812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C3C7-0463-16CE-5E78-7B103D4D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AA32-DD33-C73F-6AB7-B796CD66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F07E6F-3CDB-A198-6F0D-285FE2DBB124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08CB3541-7385-8579-57FF-0966DB01B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57" y="1027906"/>
            <a:ext cx="5288732" cy="5288732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5A8E89DD-E80E-9026-8FB3-3F9137205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1" y="1027906"/>
            <a:ext cx="5182447" cy="5381772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8CF81C9A-B5BC-BEE4-A6A6-80EA8AE8FD48}"/>
              </a:ext>
            </a:extLst>
          </p:cNvPr>
          <p:cNvSpPr/>
          <p:nvPr/>
        </p:nvSpPr>
        <p:spPr>
          <a:xfrm>
            <a:off x="5562182" y="3486742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47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07911-2C52-00B9-CD4E-68B100CB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9F45-7BEA-25B5-EF5F-6407E992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Experts, Cohort 1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A705D0-4667-29B3-87BD-C185DE2363FE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data visualization&#10;&#10;AI-generated content may be incorrect.">
            <a:extLst>
              <a:ext uri="{FF2B5EF4-FFF2-40B4-BE49-F238E27FC236}">
                <a16:creationId xmlns:a16="http://schemas.microsoft.com/office/drawing/2014/main" id="{15E9E68B-6FD9-FB93-703D-0C9D83FA5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56" y="1027906"/>
            <a:ext cx="4976006" cy="579679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FED2CABB-BC61-F1A2-CCCE-68A82DD33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247048" cy="5342017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D4B12F8-C53B-B540-8AE1-12CE762270E4}"/>
              </a:ext>
            </a:extLst>
          </p:cNvPr>
          <p:cNvSpPr/>
          <p:nvPr/>
        </p:nvSpPr>
        <p:spPr>
          <a:xfrm>
            <a:off x="5829091" y="3429000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45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AF791-2297-5774-FE9F-0D6436A9C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D660-C495-D9B5-2EB7-18B9E65B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(Competition Ranking): Experts, Cohort 1 Students, Cohort 2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A8798C-4439-05E6-D4D6-0FE30736A82A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data visualization&#10;&#10;AI-generated content may be incorrect.">
            <a:extLst>
              <a:ext uri="{FF2B5EF4-FFF2-40B4-BE49-F238E27FC236}">
                <a16:creationId xmlns:a16="http://schemas.microsoft.com/office/drawing/2014/main" id="{A9A56C3F-6B40-E158-5372-354DF3E8B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873" y="1331273"/>
            <a:ext cx="4739281" cy="5521018"/>
          </a:xfrm>
          <a:prstGeom prst="rect">
            <a:avLst/>
          </a:prstGeom>
        </p:spPr>
      </p:pic>
      <p:pic>
        <p:nvPicPr>
          <p:cNvPr id="11" name="Picture 10" descr="A screen shot of a graph&#10;&#10;AI-generated content may be incorrect.">
            <a:extLst>
              <a:ext uri="{FF2B5EF4-FFF2-40B4-BE49-F238E27FC236}">
                <a16:creationId xmlns:a16="http://schemas.microsoft.com/office/drawing/2014/main" id="{65294FF4-5E32-0E01-B72B-0C8294F8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336982"/>
            <a:ext cx="5163531" cy="515589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A322BA3-CFC6-5888-6808-E7781C3C7778}"/>
              </a:ext>
            </a:extLst>
          </p:cNvPr>
          <p:cNvSpPr/>
          <p:nvPr/>
        </p:nvSpPr>
        <p:spPr>
          <a:xfrm>
            <a:off x="5829091" y="3429000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6AF9E-9CB9-B924-6BFE-EB800F19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03A8-33B7-CC8E-A2DD-02709AB9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5452A-E1E2-CCF5-28D0-8E0CE5C11993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graph&#10;&#10;AI-generated content may be incorrect.">
            <a:extLst>
              <a:ext uri="{FF2B5EF4-FFF2-40B4-BE49-F238E27FC236}">
                <a16:creationId xmlns:a16="http://schemas.microsoft.com/office/drawing/2014/main" id="{E520E3B3-ED90-CB4F-4C2A-AC0EAA2D1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2" y="1027906"/>
            <a:ext cx="5340051" cy="5545438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0D47237-934E-0576-5988-A39097F92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39" y="986097"/>
            <a:ext cx="5691809" cy="5691809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9A42082-2E98-2743-B6ED-5A19872F1959}"/>
              </a:ext>
            </a:extLst>
          </p:cNvPr>
          <p:cNvSpPr/>
          <p:nvPr/>
        </p:nvSpPr>
        <p:spPr>
          <a:xfrm>
            <a:off x="5596313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8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7570B-36E8-07D1-B8EF-C092F797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856E-91D3-7AEA-85D4-E162414F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Experts, Cohort 1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71712-2C51-068E-8717-9DA60291A139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data visualization&#10;&#10;AI-generated content may be incorrect.">
            <a:extLst>
              <a:ext uri="{FF2B5EF4-FFF2-40B4-BE49-F238E27FC236}">
                <a16:creationId xmlns:a16="http://schemas.microsoft.com/office/drawing/2014/main" id="{FABA183E-FC57-F590-B380-418FEE40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3" y="1026608"/>
            <a:ext cx="5005709" cy="5831392"/>
          </a:xfrm>
          <a:prstGeom prst="rect">
            <a:avLst/>
          </a:prstGeom>
        </p:spPr>
      </p:pic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AEC98D7-9A8A-E1C0-9681-4D1306F22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147191" cy="5328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DF892DC-B627-BF93-9121-6D8215C10BD6}"/>
              </a:ext>
            </a:extLst>
          </p:cNvPr>
          <p:cNvSpPr/>
          <p:nvPr/>
        </p:nvSpPr>
        <p:spPr>
          <a:xfrm>
            <a:off x="5899832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47347-E92E-399B-6B34-AB219029B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632F-3B94-D8A4-E878-5286487C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Visualizing Groups (K-Means Ranking): Experts, Cohort 1 Students, Cohort 2 Students &amp; Audio Samples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6DF65E-5EB3-EDC6-D74A-F84CEC6DB5E7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data visualization&#10;&#10;AI-generated content may be incorrect.">
            <a:extLst>
              <a:ext uri="{FF2B5EF4-FFF2-40B4-BE49-F238E27FC236}">
                <a16:creationId xmlns:a16="http://schemas.microsoft.com/office/drawing/2014/main" id="{99632B99-B6FE-BE49-4B63-8CAFF2F89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49" y="1027906"/>
            <a:ext cx="5004594" cy="5830094"/>
          </a:xfrm>
          <a:prstGeom prst="rect">
            <a:avLst/>
          </a:prstGeom>
        </p:spPr>
      </p:pic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8768B8E7-A79C-EFC3-36CD-AB7DB760C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8" y="1257566"/>
            <a:ext cx="5241925" cy="532876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B507113-E6B1-9E25-5088-B0F18366C082}"/>
              </a:ext>
            </a:extLst>
          </p:cNvPr>
          <p:cNvSpPr/>
          <p:nvPr/>
        </p:nvSpPr>
        <p:spPr>
          <a:xfrm>
            <a:off x="5888727" y="3336235"/>
            <a:ext cx="533818" cy="18553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21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70A6-0B6B-817F-B587-C528E5A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A674F-3DD5-AF5F-16BD-CC50C8B3E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Extracting groups identified through competition and k-means ranking.</a:t>
            </a:r>
          </a:p>
        </p:txBody>
      </p:sp>
    </p:spTree>
    <p:extLst>
      <p:ext uri="{BB962C8B-B14F-4D97-AF65-F5344CB8AC3E}">
        <p14:creationId xmlns:p14="http://schemas.microsoft.com/office/powerpoint/2010/main" val="2492626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56A6-57AA-8F13-ADE4-E8E13E711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7D8-297A-066F-A14F-2BE8DFA6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86A79B9-B924-C559-23EB-A437008A7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6871239"/>
              </p:ext>
            </p:extLst>
          </p:nvPr>
        </p:nvGraphicFramePr>
        <p:xfrm>
          <a:off x="1658372" y="1768365"/>
          <a:ext cx="8875256" cy="4009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(Okay)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(Okay)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90AFEE-FE56-7D17-60B1-7D664A1B19E2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4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22CD2-286B-2124-2C26-9D6BECC9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25BA7-FF94-2C48-5C8B-C3807348A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Examining given dataset from the experiment.</a:t>
            </a:r>
          </a:p>
        </p:txBody>
      </p:sp>
    </p:spTree>
    <p:extLst>
      <p:ext uri="{BB962C8B-B14F-4D97-AF65-F5344CB8AC3E}">
        <p14:creationId xmlns:p14="http://schemas.microsoft.com/office/powerpoint/2010/main" val="110120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F9DB4-9D0E-4543-0649-4CD16B82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24A3-4D39-498A-3C4B-F2BD6EC1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BDFB31B-C619-6A2A-C490-551D533B4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53903"/>
              </p:ext>
            </p:extLst>
          </p:nvPr>
        </p:nvGraphicFramePr>
        <p:xfrm>
          <a:off x="1658372" y="1768365"/>
          <a:ext cx="8875256" cy="4326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(Worst)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(worse)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#42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#16, #23</a:t>
                      </a:r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#1, #4, #5, #7, #8, #9, #12, #17, #22, #26,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(Median)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#3, #6, #11, #14, #24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(Best)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#2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6B2E5-8DEA-545E-C460-F2FBE039F8C0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41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46466-30DC-374B-5C77-25E6B59E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293C-2EB5-798F-8B61-43912FEF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Experts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C68EA2F-4AD9-A550-A7B9-FB3FF0E140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58372" y="1768365"/>
          <a:ext cx="8875256" cy="4326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8814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2218814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</a:tblGrid>
              <a:tr h="1308689">
                <a:tc>
                  <a:txBody>
                    <a:bodyPr/>
                    <a:lstStyle/>
                    <a:p>
                      <a:r>
                        <a:rPr lang="en-US" dirty="0"/>
                        <a:t>                        K-Means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(Good)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(Worst)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(worse)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(Bad)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#42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#16, #23</a:t>
                      </a:r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#1, #4, #5, #7, #8, #9, #12, #17, #22, #26,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#41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(Median)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 </a:t>
                      </a:r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#3, #6, #11, #14, #24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004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(Best)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#</a:t>
                      </a:r>
                      <a:r>
                        <a:rPr lang="en-US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#2</a:t>
                      </a:r>
                      <a:endParaRPr lang="en-US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C2C10A-CBD3-A897-89E8-A7DE41C44781}"/>
              </a:ext>
            </a:extLst>
          </p:cNvPr>
          <p:cNvCxnSpPr>
            <a:cxnSpLocks/>
          </p:cNvCxnSpPr>
          <p:nvPr/>
        </p:nvCxnSpPr>
        <p:spPr>
          <a:xfrm>
            <a:off x="1658372" y="1768366"/>
            <a:ext cx="2220456" cy="12957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60C7172-A4BC-FB52-2E09-A5D43FAA233F}"/>
              </a:ext>
            </a:extLst>
          </p:cNvPr>
          <p:cNvSpPr/>
          <p:nvPr/>
        </p:nvSpPr>
        <p:spPr>
          <a:xfrm>
            <a:off x="3761509" y="5101936"/>
            <a:ext cx="2462646" cy="111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E318D-5834-C644-5289-F9FFC1B75532}"/>
              </a:ext>
            </a:extLst>
          </p:cNvPr>
          <p:cNvSpPr/>
          <p:nvPr/>
        </p:nvSpPr>
        <p:spPr>
          <a:xfrm>
            <a:off x="2172677" y="5358345"/>
            <a:ext cx="1191846" cy="599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FE8AE-21C3-0B77-D36E-8714F1BDD930}"/>
              </a:ext>
            </a:extLst>
          </p:cNvPr>
          <p:cNvSpPr/>
          <p:nvPr/>
        </p:nvSpPr>
        <p:spPr>
          <a:xfrm>
            <a:off x="4396909" y="2116727"/>
            <a:ext cx="1191846" cy="599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122F3-F6B1-1F69-6E77-1675992F3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0173-8EF2-0C9D-FFE1-CC56570A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85C44A1-87B8-40DC-0892-CAC3317BE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368778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A8F54E-5700-2BEB-45E8-109D27AEC1B5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534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5AF2A-528D-4D1D-6EC0-0E2A6B6C3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AA38-4DD5-4462-F5D0-8362690F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225D007-39AC-3668-D2CB-7EF6975C1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261318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'TM_01b_trumpet', 'DE_ElephantsDream_LD0'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'LP_11_guitar',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'DE_Meridian_remix2_LD6'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'LP_23_jazz',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'DE_female_speech_music_2_LD9'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'DE_SitaSings_remix1_LD0'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'DE_CosmosLandromat_remix1_LD6', 'DE_CosmosLandromat_remix3_LD3'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'DE_female_speech_music_1_LD0', 'DE_Meridian_remix1_LD3'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'DE_female_speech_music_3_LD3']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SH_CreatureFromTheBlackjackTable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'TM_02_violin', 'UN_21_violin'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'UN_20c_accordion', 'SH_04_choral'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'PE_27_castanets'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'PE_39_clapping'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'SH_13_glockenspiel'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499F86-48F1-7F55-35A1-EE0372AB96DD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6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160E1-CD0E-F2F8-32A6-54737813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C7F1-EF80-81A5-6DF0-C27139AA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Audio Samples Contingency Table from Two Ranking Schemes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B539DA4-2A60-2468-0446-8BB777BD7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024286"/>
              </p:ext>
            </p:extLst>
          </p:nvPr>
        </p:nvGraphicFramePr>
        <p:xfrm>
          <a:off x="335598" y="896645"/>
          <a:ext cx="11453946" cy="560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5346">
                  <a:extLst>
                    <a:ext uri="{9D8B030D-6E8A-4147-A177-3AD203B41FA5}">
                      <a16:colId xmlns:a16="http://schemas.microsoft.com/office/drawing/2014/main" val="1790321728"/>
                    </a:ext>
                  </a:extLst>
                </a:gridCol>
                <a:gridCol w="2262636">
                  <a:extLst>
                    <a:ext uri="{9D8B030D-6E8A-4147-A177-3AD203B41FA5}">
                      <a16:colId xmlns:a16="http://schemas.microsoft.com/office/drawing/2014/main" val="1117594496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90651565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3672193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573072547"/>
                    </a:ext>
                  </a:extLst>
                </a:gridCol>
                <a:gridCol w="1908991">
                  <a:extLst>
                    <a:ext uri="{9D8B030D-6E8A-4147-A177-3AD203B41FA5}">
                      <a16:colId xmlns:a16="http://schemas.microsoft.com/office/drawing/2014/main" val="1743929134"/>
                    </a:ext>
                  </a:extLst>
                </a:gridCol>
              </a:tblGrid>
              <a:tr h="736846">
                <a:tc>
                  <a:txBody>
                    <a:bodyPr/>
                    <a:lstStyle/>
                    <a:p>
                      <a:r>
                        <a:rPr lang="en-US" sz="1400" dirty="0"/>
                        <a:t>                  K-Means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(Easiest)</a:t>
                      </a:r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09378123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(Easiest)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'TM_01b_trumpet', 'DE_ElephantsDream_LD0'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9850076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(Easy)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'LP_11_guitar',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'DE_Meridian_remix2_LD6'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UN_CreatureFromTheBlackjackTable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'LP_23_jazz',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'DE_female_speech_music_2_LD9'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2599165162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 (Medium)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'DE_SitaSings_remix1_LD0'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'DE_CosmosLandromat_remix1_LD6', 'DE_CosmosLandromat_remix3_LD3'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'DE_female_speech_music_1_LD0', 'DE_Meridian_remix1_LD3'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'DE_female_speech_music_3_LD3']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3837421501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 (Hard)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SH_AmateurOnPurpose</a:t>
                      </a: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</a:t>
                      </a:r>
                      <a:r>
                        <a:rPr lang="en-US" sz="11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SH_CreatureFromTheBlackjackTable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'DE_SitaSings_remix2_LD6'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'TM_02_violin', 'UN_21_violin'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'UN_20c_accordion', 'SH_04_choral'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4211482593"/>
                  </a:ext>
                </a:extLst>
              </a:tr>
              <a:tr h="9734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(Hardest)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'PE_27_castanets'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'PE_39_clapping'</a:t>
                      </a:r>
                      <a:endParaRPr lang="en-US" sz="11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'SH_13_glockenspiel'</a:t>
                      </a:r>
                      <a:endParaRPr lang="en-US" sz="11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7090547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BC3BE-5474-9272-BB99-2649005BFFD9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55C817D-39F3-D3A1-5001-A2B5C55344F6}"/>
              </a:ext>
            </a:extLst>
          </p:cNvPr>
          <p:cNvSpPr/>
          <p:nvPr/>
        </p:nvSpPr>
        <p:spPr>
          <a:xfrm>
            <a:off x="7913214" y="1582976"/>
            <a:ext cx="3943187" cy="2065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5F0B1-BD82-ED31-BAC4-2BC1B984B8D4}"/>
              </a:ext>
            </a:extLst>
          </p:cNvPr>
          <p:cNvSpPr/>
          <p:nvPr/>
        </p:nvSpPr>
        <p:spPr>
          <a:xfrm>
            <a:off x="8376333" y="1064721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4E3033-6F83-5A24-33CB-87705419415F}"/>
              </a:ext>
            </a:extLst>
          </p:cNvPr>
          <p:cNvSpPr/>
          <p:nvPr/>
        </p:nvSpPr>
        <p:spPr>
          <a:xfrm>
            <a:off x="10284292" y="1064720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D074E-14BA-72A7-7C67-84597B6C19F6}"/>
              </a:ext>
            </a:extLst>
          </p:cNvPr>
          <p:cNvSpPr/>
          <p:nvPr/>
        </p:nvSpPr>
        <p:spPr>
          <a:xfrm>
            <a:off x="574877" y="1930529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AAEC3-1F63-43BC-7661-1A4BBF249A19}"/>
              </a:ext>
            </a:extLst>
          </p:cNvPr>
          <p:cNvSpPr/>
          <p:nvPr/>
        </p:nvSpPr>
        <p:spPr>
          <a:xfrm>
            <a:off x="574877" y="2902986"/>
            <a:ext cx="1069508" cy="385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3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432D-5916-9A32-B3DC-7ACC893F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F65C-BD4D-EA10-761F-49FF8724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Competition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65F690-9365-9EA3-5626-9715E635414E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68E02805-F491-722F-36CE-C5153A6C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27" name="Picture 26" descr="A graph of a graph&#10;&#10;AI-generated content may be incorrect.">
            <a:extLst>
              <a:ext uri="{FF2B5EF4-FFF2-40B4-BE49-F238E27FC236}">
                <a16:creationId xmlns:a16="http://schemas.microsoft.com/office/drawing/2014/main" id="{3D1C830E-EBC5-2F43-94E2-A8F3D731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7"/>
            <a:ext cx="3305391" cy="2644313"/>
          </a:xfrm>
          <a:prstGeom prst="rect">
            <a:avLst/>
          </a:prstGeom>
        </p:spPr>
      </p:pic>
      <p:pic>
        <p:nvPicPr>
          <p:cNvPr id="29" name="Picture 28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786C8A04-2642-A9D3-C8C2-C2AE24B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31" name="Picture 30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E2CD969-6E12-5648-10F6-FD9342828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  <p:pic>
        <p:nvPicPr>
          <p:cNvPr id="33" name="Picture 32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7D696BC3-8CF4-A129-0ABE-D7416B550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3901878"/>
            <a:ext cx="3305391" cy="2644313"/>
          </a:xfrm>
          <a:prstGeom prst="rect">
            <a:avLst/>
          </a:prstGeom>
        </p:spPr>
      </p:pic>
      <p:pic>
        <p:nvPicPr>
          <p:cNvPr id="35" name="Picture 34" descr="A graph of a graph&#10;&#10;AI-generated content may be incorrect.">
            <a:extLst>
              <a:ext uri="{FF2B5EF4-FFF2-40B4-BE49-F238E27FC236}">
                <a16:creationId xmlns:a16="http://schemas.microsoft.com/office/drawing/2014/main" id="{975A36A1-3B6F-8FCB-F3F3-F0F1D86EA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1" y="3901877"/>
            <a:ext cx="3305391" cy="264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9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74579-C682-F9CF-4D16-8ECA40F9E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4285-DC12-0DC2-9CA7-2E2006D1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Competition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E8B229-1274-3A1A-65D3-19B558F02A3F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9F3D575-2D53-2A14-B71A-B50CF854D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6" name="Picture 5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1B3AB684-F5BD-914A-6B7D-9EEE24FC5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5"/>
            <a:ext cx="3305391" cy="2644313"/>
          </a:xfrm>
          <a:prstGeom prst="rect">
            <a:avLst/>
          </a:prstGeom>
        </p:spPr>
      </p:pic>
      <p:pic>
        <p:nvPicPr>
          <p:cNvPr id="9" name="Picture 8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36048D46-4EF2-91B4-B576-5EAD12118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5"/>
            <a:ext cx="3305391" cy="264431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A93D0F0A-0D2A-C982-AE78-19FB02599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2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83A7-4FA9-8DBF-D462-E172CF927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2A6D-FB3A-7F3E-17DC-E5D08896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B0D326-9CC0-5BC2-5BF6-A29231889538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F5CD73DD-F9E5-3F8B-9E3F-3D153A0D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10" name="Picture 9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FD28F8A8-D2C0-1C4D-26E6-8C7580DD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6"/>
            <a:ext cx="3305391" cy="2644313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DC691A6A-2454-30C4-F787-9715D6BC7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15" name="Picture 14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6E320774-3F2D-145A-D546-C0A208C76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8"/>
            <a:ext cx="3305391" cy="2644313"/>
          </a:xfrm>
          <a:prstGeom prst="rect">
            <a:avLst/>
          </a:prstGeom>
        </p:spPr>
      </p:pic>
      <p:pic>
        <p:nvPicPr>
          <p:cNvPr id="17" name="Picture 1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CCE63716-7B2F-85C1-D3C5-754BBD720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3901878"/>
            <a:ext cx="3305391" cy="2644313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16E0CE3A-2031-7136-11BB-3A9EBEFF4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3901878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5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6392-102F-FA3F-C6F3-4F04309CE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461E-3A47-D830-60ED-5AEB8DED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K-Means Ranking: Best &amp; Good Experts on Easy &amp; Easiest Audio Samples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03FCE6-F6A9-A3F1-F021-903C58926CFA}"/>
              </a:ext>
            </a:extLst>
          </p:cNvPr>
          <p:cNvCxnSpPr>
            <a:cxnSpLocks/>
          </p:cNvCxnSpPr>
          <p:nvPr/>
        </p:nvCxnSpPr>
        <p:spPr>
          <a:xfrm>
            <a:off x="335598" y="896645"/>
            <a:ext cx="1548066" cy="7218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6728364C-FADB-1E13-DC93-17517FD99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7566"/>
            <a:ext cx="3305391" cy="2644313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81944541-1123-7E70-8A8D-803D43C8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1" y="1257566"/>
            <a:ext cx="3305391" cy="2644313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67FD041A-4EA7-62B0-1BE3-63F9CCB9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82" y="1257566"/>
            <a:ext cx="3305391" cy="2644313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7A00CFBA-E5E1-B9F8-C58C-8EA8EF0F5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01879"/>
            <a:ext cx="3305391" cy="26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1DE1-706C-0C91-FA1B-40B6D0589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F5515-9F9C-A72C-2799-8D9AE2B8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Data Structure: Individual’s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5A3F2-7365-59B9-4809-5A1CA81B0F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06" y="2915255"/>
            <a:ext cx="4865073" cy="2600512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CDEAD9E6-83E9-5223-69B5-DE8BA4390A25}"/>
              </a:ext>
            </a:extLst>
          </p:cNvPr>
          <p:cNvSpPr/>
          <p:nvPr/>
        </p:nvSpPr>
        <p:spPr>
          <a:xfrm rot="10800000">
            <a:off x="1219391" y="3133106"/>
            <a:ext cx="125415" cy="208429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415B201B-061C-FD64-0561-1F3235882610}"/>
              </a:ext>
            </a:extLst>
          </p:cNvPr>
          <p:cNvSpPr/>
          <p:nvPr/>
        </p:nvSpPr>
        <p:spPr>
          <a:xfrm rot="5400000">
            <a:off x="3691906" y="3337918"/>
            <a:ext cx="124326" cy="4370296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8544B-BA9A-0CD0-C968-35A7E1CEC5A8}"/>
              </a:ext>
            </a:extLst>
          </p:cNvPr>
          <p:cNvSpPr txBox="1"/>
          <p:nvPr/>
        </p:nvSpPr>
        <p:spPr>
          <a:xfrm>
            <a:off x="-250369" y="3892345"/>
            <a:ext cx="137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30 Audio</a:t>
            </a:r>
          </a:p>
          <a:p>
            <a:pPr algn="r"/>
            <a:r>
              <a:rPr lang="en-US" dirty="0">
                <a:solidFill>
                  <a:srgbClr val="0070C0"/>
                </a:solidFill>
              </a:rPr>
              <a:t>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113E4-9843-04CE-32CA-77C09AE1AF30}"/>
              </a:ext>
            </a:extLst>
          </p:cNvPr>
          <p:cNvSpPr txBox="1"/>
          <p:nvPr/>
        </p:nvSpPr>
        <p:spPr>
          <a:xfrm>
            <a:off x="2542474" y="5730919"/>
            <a:ext cx="246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8 Quality Levels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90701-8C29-6172-2E88-F7AEA891912D}"/>
              </a:ext>
            </a:extLst>
          </p:cNvPr>
          <p:cNvSpPr txBox="1"/>
          <p:nvPr/>
        </p:nvSpPr>
        <p:spPr>
          <a:xfrm>
            <a:off x="838200" y="954432"/>
            <a:ext cx="382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42 Participants (score matrices):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Experts (1-26)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</a:rPr>
              <a:t>Cohort 1 Students (27-34)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C000"/>
                </a:solidFill>
              </a:rPr>
              <a:t>Cohort 2 Students (35-42)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8D6A17-6471-3308-B6DD-C9448B8DF34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24" y="2893483"/>
            <a:ext cx="4694251" cy="244051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1A665F-BC05-F0EC-D9E3-808211AF0C76}"/>
              </a:ext>
            </a:extLst>
          </p:cNvPr>
          <p:cNvCxnSpPr>
            <a:cxnSpLocks/>
          </p:cNvCxnSpPr>
          <p:nvPr/>
        </p:nvCxnSpPr>
        <p:spPr>
          <a:xfrm flipV="1">
            <a:off x="6477084" y="4215510"/>
            <a:ext cx="63723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4ACEA5B-5992-962F-1C40-129D5762002A}"/>
              </a:ext>
            </a:extLst>
          </p:cNvPr>
          <p:cNvSpPr txBox="1"/>
          <p:nvPr/>
        </p:nvSpPr>
        <p:spPr>
          <a:xfrm>
            <a:off x="2291440" y="216545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Score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B2B040-CD02-B09D-B475-4439CEE06C86}"/>
              </a:ext>
            </a:extLst>
          </p:cNvPr>
          <p:cNvSpPr txBox="1"/>
          <p:nvPr/>
        </p:nvSpPr>
        <p:spPr>
          <a:xfrm>
            <a:off x="8242748" y="216545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Ranking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B3D8B9-A8C0-928C-8ABF-3DA40DAAA122}"/>
                  </a:ext>
                </a:extLst>
              </p:cNvPr>
              <p:cNvSpPr txBox="1"/>
              <p:nvPr/>
            </p:nvSpPr>
            <p:spPr>
              <a:xfrm>
                <a:off x="8912464" y="6245941"/>
                <a:ext cx="163237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8}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B3D8B9-A8C0-928C-8ABF-3DA40DAAA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64" y="6245941"/>
                <a:ext cx="1632370" cy="299313"/>
              </a:xfrm>
              <a:prstGeom prst="rect">
                <a:avLst/>
              </a:prstGeom>
              <a:blipFill>
                <a:blip r:embed="rId4"/>
                <a:stretch>
                  <a:fillRect l="-1538" t="-4167" r="-46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122C4-2991-0763-DF01-16BDB7FC0705}"/>
                  </a:ext>
                </a:extLst>
              </p:cNvPr>
              <p:cNvSpPr txBox="1"/>
              <p:nvPr/>
            </p:nvSpPr>
            <p:spPr>
              <a:xfrm>
                <a:off x="2814128" y="6245941"/>
                <a:ext cx="192642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∈{1, 2, …, 100}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A122C4-2991-0763-DF01-16BDB7FC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128" y="6245941"/>
                <a:ext cx="1926425" cy="299313"/>
              </a:xfrm>
              <a:prstGeom prst="rect">
                <a:avLst/>
              </a:prstGeom>
              <a:blipFill>
                <a:blip r:embed="rId5"/>
                <a:stretch>
                  <a:fillRect l="-1307" t="-4167" r="-3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D2497F6-D4D1-4C30-532A-2E56AD72BA89}"/>
              </a:ext>
            </a:extLst>
          </p:cNvPr>
          <p:cNvSpPr txBox="1"/>
          <p:nvPr/>
        </p:nvSpPr>
        <p:spPr>
          <a:xfrm>
            <a:off x="1525627" y="2691904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LP3.5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F85AC5-2CF5-4900-4A29-7D0810220930}"/>
              </a:ext>
            </a:extLst>
          </p:cNvPr>
          <p:cNvSpPr txBox="1"/>
          <p:nvPr/>
        </p:nvSpPr>
        <p:spPr>
          <a:xfrm>
            <a:off x="2497857" y="2688522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LP7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C97177-5BCC-657F-472D-EAE06487F259}"/>
              </a:ext>
            </a:extLst>
          </p:cNvPr>
          <p:cNvSpPr txBox="1"/>
          <p:nvPr/>
        </p:nvSpPr>
        <p:spPr>
          <a:xfrm>
            <a:off x="4285877" y="2688519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Q5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3EF2E-ADE0-C84D-F99B-418DCD31D05C}"/>
              </a:ext>
            </a:extLst>
          </p:cNvPr>
          <p:cNvSpPr txBox="1"/>
          <p:nvPr/>
        </p:nvSpPr>
        <p:spPr>
          <a:xfrm>
            <a:off x="5258107" y="2688520"/>
            <a:ext cx="72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Ref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59266-1C5F-D161-AAFA-7A45533FB602}"/>
              </a:ext>
            </a:extLst>
          </p:cNvPr>
          <p:cNvSpPr txBox="1"/>
          <p:nvPr/>
        </p:nvSpPr>
        <p:spPr>
          <a:xfrm>
            <a:off x="3339757" y="2688519"/>
            <a:ext cx="880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Q1 – Q4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84B6-AF3B-F540-F957-3DCFEFD50046}"/>
              </a:ext>
            </a:extLst>
          </p:cNvPr>
          <p:cNvSpPr txBox="1"/>
          <p:nvPr/>
        </p:nvSpPr>
        <p:spPr>
          <a:xfrm>
            <a:off x="4645022" y="949055"/>
            <a:ext cx="3820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30 Audio Samples</a:t>
            </a:r>
            <a:r>
              <a:rPr lang="en-US" sz="1400" dirty="0"/>
              <a:t> (</a:t>
            </a:r>
            <a:r>
              <a:rPr lang="en-US" sz="1400" dirty="0">
                <a:solidFill>
                  <a:srgbClr val="C00000"/>
                </a:solidFill>
              </a:rPr>
              <a:t>8 quality levels</a:t>
            </a:r>
            <a:r>
              <a:rPr lang="en-US" sz="1400" dirty="0"/>
              <a:t> per sample):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2 low-pass anchors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5 processed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5"/>
                </a:solidFill>
              </a:rPr>
              <a:t>1 reference (untouched)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6A5BC7-19DD-0A05-4A68-C173B409B936}"/>
              </a:ext>
            </a:extLst>
          </p:cNvPr>
          <p:cNvSpPr txBox="1"/>
          <p:nvPr/>
        </p:nvSpPr>
        <p:spPr>
          <a:xfrm>
            <a:off x="6404126" y="3370091"/>
            <a:ext cx="813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40FF"/>
                </a:solidFill>
              </a:rPr>
              <a:t>Ranking Algorithm (Dense, </a:t>
            </a:r>
          </a:p>
          <a:p>
            <a:r>
              <a:rPr lang="en-US" sz="1100" dirty="0">
                <a:solidFill>
                  <a:srgbClr val="FF40FF"/>
                </a:solidFill>
              </a:rPr>
              <a:t>K-Means)</a:t>
            </a:r>
          </a:p>
        </p:txBody>
      </p:sp>
    </p:spTree>
    <p:extLst>
      <p:ext uri="{BB962C8B-B14F-4D97-AF65-F5344CB8AC3E}">
        <p14:creationId xmlns:p14="http://schemas.microsoft.com/office/powerpoint/2010/main" val="429241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28F94-C463-3435-D329-E1DE88B7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listeners’ scoring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8209C-75F3-0D35-2E80-E393C8623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visual differences in individual’s scoring patterns?</a:t>
            </a:r>
          </a:p>
        </p:txBody>
      </p:sp>
    </p:spTree>
    <p:extLst>
      <p:ext uri="{BB962C8B-B14F-4D97-AF65-F5344CB8AC3E}">
        <p14:creationId xmlns:p14="http://schemas.microsoft.com/office/powerpoint/2010/main" val="34430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D85C-94CC-2280-307D-43748232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Strip Plot : Expert Scores, Student Scores by Quality Level</a:t>
            </a:r>
            <a:endParaRPr lang="en-US" sz="2800" dirty="0"/>
          </a:p>
        </p:txBody>
      </p:sp>
      <p:pic>
        <p:nvPicPr>
          <p:cNvPr id="9" name="Picture 8" descr="A graph of red and blue dots&#10;&#10;AI-generated content may be incorrect.">
            <a:extLst>
              <a:ext uri="{FF2B5EF4-FFF2-40B4-BE49-F238E27FC236}">
                <a16:creationId xmlns:a16="http://schemas.microsoft.com/office/drawing/2014/main" id="{5AD2F2EE-3ACD-F9D1-C317-3A6D6078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" y="1371600"/>
            <a:ext cx="6055131" cy="4541348"/>
          </a:xfrm>
          <a:prstGeom prst="rect">
            <a:avLst/>
          </a:prstGeom>
        </p:spPr>
      </p:pic>
      <p:pic>
        <p:nvPicPr>
          <p:cNvPr id="11" name="Picture 10" descr="A graph of a quality level&#10;&#10;AI-generated content may be incorrect.">
            <a:extLst>
              <a:ext uri="{FF2B5EF4-FFF2-40B4-BE49-F238E27FC236}">
                <a16:creationId xmlns:a16="http://schemas.microsoft.com/office/drawing/2014/main" id="{EA14D6AD-60E7-3F00-5563-8EC971AAC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15" y="1371600"/>
            <a:ext cx="6055131" cy="45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2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B424E-8E3F-E581-4D4B-1F8881ED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91E9-EB3B-E6CA-4EEA-305C11ED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Strip Plot: Expert &amp; Student Scores by Quality Level</a:t>
            </a:r>
            <a:endParaRPr lang="en-US" sz="2800" dirty="0"/>
          </a:p>
        </p:txBody>
      </p:sp>
      <p:pic>
        <p:nvPicPr>
          <p:cNvPr id="8" name="Picture 7" descr="A graph of colored dots&#10;&#10;AI-generated content may be incorrect.">
            <a:extLst>
              <a:ext uri="{FF2B5EF4-FFF2-40B4-BE49-F238E27FC236}">
                <a16:creationId xmlns:a16="http://schemas.microsoft.com/office/drawing/2014/main" id="{FF34CD49-3AA8-4002-9E5F-0D000C984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27906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F4429E-38A4-D2F5-4DF3-E98728D6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836CE-0EA5-199B-4DA9-484913EDC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resulting from dense ranking and k-means ranking methods.</a:t>
            </a:r>
          </a:p>
        </p:txBody>
      </p:sp>
    </p:spTree>
    <p:extLst>
      <p:ext uri="{BB962C8B-B14F-4D97-AF65-F5344CB8AC3E}">
        <p14:creationId xmlns:p14="http://schemas.microsoft.com/office/powerpoint/2010/main" val="283370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619CB-9B0E-1FDA-6CD9-83772FE3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469" y="1704052"/>
            <a:ext cx="5181600" cy="2154677"/>
          </a:xfrm>
        </p:spPr>
        <p:txBody>
          <a:bodyPr>
            <a:normAutofit/>
          </a:bodyPr>
          <a:lstStyle/>
          <a:p>
            <a:r>
              <a:rPr lang="en-US" sz="1800" dirty="0"/>
              <a:t>Assigns ranks based on sorted scores</a:t>
            </a:r>
          </a:p>
          <a:p>
            <a:r>
              <a:rPr lang="en-US" sz="1800" dirty="0"/>
              <a:t>Ties receive the same rank, and next rank is skipped accordingly</a:t>
            </a:r>
          </a:p>
          <a:p>
            <a:pPr lvl="1"/>
            <a:r>
              <a:rPr lang="en-US" sz="1800" b="1" dirty="0"/>
              <a:t>Example: </a:t>
            </a:r>
            <a:r>
              <a:rPr lang="en-US" sz="1800" dirty="0"/>
              <a:t>If two scores tie for 2</a:t>
            </a:r>
            <a:r>
              <a:rPr lang="en-US" sz="1800" baseline="30000" dirty="0"/>
              <a:t>nd</a:t>
            </a:r>
            <a:r>
              <a:rPr lang="en-US" sz="1800" dirty="0"/>
              <a:t>, the next rank assigned is 4</a:t>
            </a:r>
            <a:r>
              <a:rPr lang="en-US" sz="1800" baseline="30000" dirty="0"/>
              <a:t>th</a:t>
            </a:r>
            <a:r>
              <a:rPr lang="en-US" sz="1800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632E6-6BC5-A892-9FC7-589695F5C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757" y="1704052"/>
            <a:ext cx="5072974" cy="1760707"/>
          </a:xfrm>
        </p:spPr>
        <p:txBody>
          <a:bodyPr>
            <a:normAutofit/>
          </a:bodyPr>
          <a:lstStyle/>
          <a:p>
            <a:r>
              <a:rPr lang="en-US" sz="1800" dirty="0"/>
              <a:t>Groups scores into </a:t>
            </a:r>
            <a:r>
              <a:rPr lang="en-US" sz="1800" i="1" dirty="0"/>
              <a:t>k=8</a:t>
            </a:r>
            <a:r>
              <a:rPr lang="en-US" sz="1800" dirty="0"/>
              <a:t> clusters using K-Means</a:t>
            </a:r>
          </a:p>
          <a:p>
            <a:r>
              <a:rPr lang="en-US" sz="1800" dirty="0"/>
              <a:t>Ranks clusters based on mean score</a:t>
            </a:r>
          </a:p>
          <a:p>
            <a:r>
              <a:rPr lang="en-US" sz="1800" dirty="0"/>
              <a:t>Scores in the same cluster receive the same 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74C9A-1BA3-9A6D-D6F9-5FC1D213BB27}"/>
              </a:ext>
            </a:extLst>
          </p:cNvPr>
          <p:cNvSpPr txBox="1"/>
          <p:nvPr/>
        </p:nvSpPr>
        <p:spPr>
          <a:xfrm>
            <a:off x="1470677" y="844373"/>
            <a:ext cx="38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Competition Ranking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F1F6-75F7-EBA8-1D38-661C1587C75A}"/>
              </a:ext>
            </a:extLst>
          </p:cNvPr>
          <p:cNvSpPr txBox="1"/>
          <p:nvPr/>
        </p:nvSpPr>
        <p:spPr>
          <a:xfrm>
            <a:off x="7138101" y="844373"/>
            <a:ext cx="3530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K-Means Ranking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6872-6D9D-E9FF-F005-98529C9C98A3}"/>
              </a:ext>
            </a:extLst>
          </p:cNvPr>
          <p:cNvSpPr txBox="1"/>
          <p:nvPr/>
        </p:nvSpPr>
        <p:spPr>
          <a:xfrm>
            <a:off x="1202172" y="3891384"/>
            <a:ext cx="443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Best for clear score-based rankings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AF743-25D9-7934-1079-39687C09B21F}"/>
              </a:ext>
            </a:extLst>
          </p:cNvPr>
          <p:cNvSpPr txBox="1"/>
          <p:nvPr/>
        </p:nvSpPr>
        <p:spPr>
          <a:xfrm>
            <a:off x="6466465" y="3891384"/>
            <a:ext cx="487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Useful when scores are not evenly distributed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79BA30-2F52-9D04-E979-0EF18787AA89}"/>
              </a:ext>
            </a:extLst>
          </p:cNvPr>
          <p:cNvCxnSpPr>
            <a:cxnSpLocks/>
          </p:cNvCxnSpPr>
          <p:nvPr/>
        </p:nvCxnSpPr>
        <p:spPr>
          <a:xfrm>
            <a:off x="6108969" y="708407"/>
            <a:ext cx="0" cy="54411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29719D-5197-7EA0-D9C1-6BB8385FD701}"/>
              </a:ext>
            </a:extLst>
          </p:cNvPr>
          <p:cNvSpPr txBox="1"/>
          <p:nvPr/>
        </p:nvSpPr>
        <p:spPr>
          <a:xfrm>
            <a:off x="1690587" y="4933635"/>
            <a:ext cx="345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Precise, direct interpretation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8655C5-1D89-4C22-CA42-DA8E2025022F}"/>
              </a:ext>
            </a:extLst>
          </p:cNvPr>
          <p:cNvSpPr txBox="1"/>
          <p:nvPr/>
        </p:nvSpPr>
        <p:spPr>
          <a:xfrm>
            <a:off x="7174564" y="4933635"/>
            <a:ext cx="345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Meaningful groups</a:t>
            </a:r>
          </a:p>
        </p:txBody>
      </p:sp>
    </p:spTree>
    <p:extLst>
      <p:ext uri="{BB962C8B-B14F-4D97-AF65-F5344CB8AC3E}">
        <p14:creationId xmlns:p14="http://schemas.microsoft.com/office/powerpoint/2010/main" val="160723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8AF9203-BB3A-D04D-A47B-67E54A2BC9C4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center\n\\Large\nMatrices\n\\medskip\n\n$\\begin{pmatrix}\na_{11} &amp; a_{12} &amp; a_{13}\\\\ \na_{21} &amp; a_{22} &amp; a_{23}\\\\ \na_{31} &amp; a_{32} &amp; a_{33}\n\\end{pmatrix}$\n\n$\\begin{bmatrix}\n0 &amp; \\cdots &amp; 0 \\\\ \\vdots &amp; \\ddots &amp; \\vdots \\\\ 0 &amp; \\cdots &amp; 0 \n\\end{bmatrix}$\n\n\\end{document}&quot;},{&quot;name&quot;:&quot;Score Matrix&quot;,&quot;code&quot;:&quot;\\begin{document}\n\\center\n\n\n$\\begin{bmatrix}\nx_{1,1} &amp; x_{1,2} &amp; \\cdots &amp; x_{1,29} &amp; x_{1,30} \\\\\n\\vdots &amp; \\vdots &amp; \\ddots &amp; \\vdots &amp; \\vdots \\\\ \nx_{26, 1} &amp; x_{26, 2} &amp; \\cdots &amp; x_{26, 29} &amp; x_{26, 30}\\\\\nx_{27,1} &amp; x_{27,2} &amp; \\cdots &amp; x_{27,29} &amp; x_{27,30} \\\\\n\\vdots &amp; \\vdots &amp; \\ddots &amp; \\vdots &amp; \\vdots \\\\ \nx_{34, 1} &amp; x_{34, 2} &amp; \\cdots &amp; x_{34, 29} &amp; x_{34, 30}\\\\\nx_{35,1} &amp; x_{35,2} &amp; \\cdots &amp; x_{35,29} &amp; x_{35,30} \\\\\n\\vdots &amp; \\vdots &amp; \\ddots &amp; \\vdots &amp; \\vdots \\\\ \nx_{42, 1} &amp; x_{42, 2} &amp; \\cdots &amp; x_{42, 29} &amp; x_{42, 30}\\\\\n\\end{bmatrix}$\n\n\\end{document}&quot;},{&quot;name&quot;:&quot;Rank Matrix&quot;,&quot;code&quot;:&quot;\\begin{document}\n\\center\n\n\n$\\begin{bmatrix}\nx_{1,1} &amp; x_{1,2} &amp; \\cdots &amp; x_{1,29} &amp; x_{1,30} \\\\\n\\vdots &amp; \\vdots &amp; \\ddots &amp; \\vdots &amp; \\vdots \\\\ \nx_{26, 1} &amp; x_{26, 2} &amp; \\cdots &amp; x_{26, 29} &amp; x_{26, 30}\\\\\nx_{27,1} &amp; x_{27,2} &amp; \\cdots &amp; x_{27,29} &amp; x_{27,30} \\\\\n\\vdots &amp; \\vdots &amp; \\ddots &amp; \\vdots &amp; \\vdots \\\\ \nx_{34, 1} &amp; x_{34, 2} &amp; \\cdots &amp; x_{34, 29} &amp; x_{34, 30}\\\\\nx_{35,1} &amp; x_{35,2} &amp; \\cdots &amp; x_{35,29} &amp; x_{35,30} \\\\\n\\vdots &amp; \\vdots &amp; \\ddots &amp; \\vdots &amp; \\vdots \\\\ \nx_{42, 1} &amp; x_{42, 2} &amp; \\cdots &amp; x_{42, 29} &amp; x_{42, 30}\\\\\n\\end{bmatrix}$\n\n\\end{document}&quot;},{&quot;name&quot;:&quot;Individual Score Matrix&quot;,&quot;code&quot;:&quot;\\begin{document}\n\\center\n\n\n$\\begin{bmatrix}\nx_{1,1} &amp; x_{1,2} &amp; \\cdots &amp; x_{1,7} &amp; x_{1,8} \\\\\nx_{2,1} &amp; x_{2,2} &amp; \\cdots &amp; x_{2,7} &amp; x_{2,8} \\\\\n\\vdots &amp; \\vdots &amp; \\ddots &amp; \\vdots &amp; \\vdots \\\\ \nx_{29,1} &amp; x_{29,2} &amp; \\cdots &amp; x_{29,7} &amp; x_{29,8} \\\\\nx_{30, 1} &amp; x_{30, 2} &amp; \\cdots &amp; x_{30, 7} &amp; x_{30, 8}\n\\end{bmatrix}$\n\n\\end{document}&quot;},{&quot;name&quot;:&quot;Individual Rank Matrix&quot;,&quot;code&quot;:&quot;\\begin{document}\n\\center\n\n\n$\\begin{bmatrix}\nr_{1,1} &amp; r_{1,2} &amp; \\cdots &amp; r_{1,7} &amp; r_{1,8} \\\\\nr_{2,1} &amp; r_{2,2} &amp; \\cdots &amp; r_{2,7} &amp; r_{2,8} \\\\\n\\vdots &amp; \\vdots &amp; \\ddots &amp; \\vdots &amp; \\vdots \\\\ \nr_{29,1} &amp; r_{29,2} &amp; \\cdots &amp; r_{29,7} &amp; r_{29,8} \\\\\nr_{30, 1} &amp; r_{30, 2} &amp; \\cdots &amp; r_{30, 7} &amp; r_{30, 8}\n\\end{bmatrix}$\n\n\\end{document}&quot;},{&quot;name&quot;:&quot;Latex&quot;,&quot;code&quot;:&quot;\\begin{document}\n\\center\n\n\n$\\begin{bmatrix}\n1 &amp; 2 &amp; \\cdots &amp; 7 &amp; 8\\\\\n1 &amp; 2 &amp; \\cdots &amp; 7 &amp; 8\\\\\n\\vdots &amp; \\vdots &amp; \\vdots &amp; \\vdots &amp; \\vdots \\\\ \n1 &amp; 2 &amp; \\cdots &amp; 7 &amp; 8\\\\\n1 &amp; 2 &amp; \\cdots &amp; 7 &amp; 8\n\\end{bmatrix}$\n\n\\end{document}&quot;},{&quot;name&quot;:&quot;Perfect Ranking Matrix&quot;,&quot;code&quot;:&quot;\\begin{document}\n\\center\n\n\n$\\begin{bmatrix}\n1 &amp; 2 &amp; \\cdots &amp; 7 &amp; 8\\\\\n1 &amp; 2 &amp; \\cdots &amp; 7 &amp; 8\\\\\n\\vdots &amp; \\vdots &amp; \\vdots &amp; \\vdots &amp; \\vdots \\\\ \n1 &amp; 2 &amp; \\cdots &amp; 7 &amp; 8\\\\\n1 &amp; 2 &amp; \\cdots &amp; 7 &amp; 8\n\\end{bmatrix}$\n\n\\end{document}&quot;},{&quot;name&quot;:&quot;Perfect Ranking Vector&quot;,&quot;code&quot;:&quot;\\begin{document}\n\\center\n\n\n$\\mathbf{p} = \\begin{bmatrix}\n1 &amp; 2 &amp; 3 &amp; 4 &amp; 5 &amp; 6 &amp; 7 &amp; 8\n\\end{bmatrix}$\n\n\\end{document}&quot;},{&quot;name&quot;:&quot;Latex&quot;,&quot;code&quot;:&quot;\\begin{document}\n\\center\n\n\n$\\begin{bmatrix}\nd_{1,1} &amp; d_{1,2} &amp; \\cdots &amp; d_{1,7} &amp; d_{1,8} \\\\\nd_{2,1} &amp; d_{2,2} &amp; \\cdots &amp; d_{2,7} &amp; d_{2,8} \\\\\n\\vdots &amp; \\vdots &amp; \\ddots &amp; \\vdots &amp; \\vdots \\\\ \nd_{29,1} &amp; d_{29,2} &amp; \\cdots &amp; d_{29,7} &amp; d_{29,8} \\\\\nd_{30, 1} &amp; d_{30, 2} &amp; \\cdots &amp; d_{30, 7} &amp; d_{30, 8}\n\\end{bmatrix}$\n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4444</TotalTime>
  <Words>1818</Words>
  <Application>Microsoft Macintosh PowerPoint</Application>
  <PresentationFormat>Widescreen</PresentationFormat>
  <Paragraphs>280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Cambria Math</vt:lpstr>
      <vt:lpstr>Wingdings</vt:lpstr>
      <vt:lpstr>Office Theme</vt:lpstr>
      <vt:lpstr>ODAQ: Audio rating analysis</vt:lpstr>
      <vt:lpstr>MUSHRA (MUltiple Stimuli with Hidden Reference and Anchor) Test</vt:lpstr>
      <vt:lpstr>Dataset Overview</vt:lpstr>
      <vt:lpstr>Data Structure: Individual’s Scores</vt:lpstr>
      <vt:lpstr>Visualizing listeners’ scoring patterns</vt:lpstr>
      <vt:lpstr>Strip Plot : Expert Scores, Student Scores by Quality Level</vt:lpstr>
      <vt:lpstr>Strip Plot: Expert &amp; Student Scores by Quality Level</vt:lpstr>
      <vt:lpstr>Ranking Algorithms</vt:lpstr>
      <vt:lpstr>PowerPoint Presentation</vt:lpstr>
      <vt:lpstr>Visualizing Competition Ranking</vt:lpstr>
      <vt:lpstr>Spaghetti Plot: Expert (Competition) Rankings by Audio Sample</vt:lpstr>
      <vt:lpstr>Spaghetti Plot: Student (Competition) Rankings by Audio Sample</vt:lpstr>
      <vt:lpstr>Visualizing K-Means Ranking</vt:lpstr>
      <vt:lpstr>K-Means Results: Expert Rankings by Audio Sample</vt:lpstr>
      <vt:lpstr>K-Means Results: Student Rankings by Audio Sample</vt:lpstr>
      <vt:lpstr>Spaghetti Plot: Expert (K-Means) Rankings by Audio Sample</vt:lpstr>
      <vt:lpstr>Spaghetti Plot: Student (K-Means) Rankings by Audio Sample</vt:lpstr>
      <vt:lpstr>Dataset Restructuring</vt:lpstr>
      <vt:lpstr>Individual’s Rankings vs. Perfect Rankings</vt:lpstr>
      <vt:lpstr>Individual’s Distance Matrix</vt:lpstr>
      <vt:lpstr>Heatmaps &amp; Hierarchical Clustering </vt:lpstr>
      <vt:lpstr>Visualizing Groups (Competition Ranking): Experts &amp; Audio Samples</vt:lpstr>
      <vt:lpstr>Visualizing Groups (Competition Ranking): Experts, Cohort 1 Students &amp; Audio Samples</vt:lpstr>
      <vt:lpstr>Visualizing Groups (Competition Ranking): Experts, Cohort 1 Students, Cohort 2 Students &amp; Audio Samples</vt:lpstr>
      <vt:lpstr>Visualizing Groups (K-Means Ranking): Experts &amp; Audio Samples</vt:lpstr>
      <vt:lpstr>Visualizing Groups (K-Means Ranking): Experts, Cohort 1 Students &amp; Audio Samples</vt:lpstr>
      <vt:lpstr>Visualizing Groups (K-Means Ranking): Experts, Cohort 1 Students, Cohort 2 Students &amp; Audio Samples</vt:lpstr>
      <vt:lpstr>Contingency Tables</vt:lpstr>
      <vt:lpstr>Experts Contingency Table from Two Ranking Schemes</vt:lpstr>
      <vt:lpstr>Experts Contingency Table from Two Ranking Schemes</vt:lpstr>
      <vt:lpstr>Experts Contingency Table from Two Ranking Schemes</vt:lpstr>
      <vt:lpstr>Audio Samples Contingency Table from Two Ranking Schemes</vt:lpstr>
      <vt:lpstr>Audio Samples Contingency Table from Two Ranking Schemes</vt:lpstr>
      <vt:lpstr>Audio Samples Contingency Table from Two Ranking Schemes</vt:lpstr>
      <vt:lpstr>Competition Ranking: Best &amp; Good Experts on Easy &amp; Easiest Audio Samples </vt:lpstr>
      <vt:lpstr>Competition Ranking: Best &amp; Good Experts on Easy &amp; Easiest Audio Samples </vt:lpstr>
      <vt:lpstr>K-Means Ranking: Best &amp; Good Experts on Easy &amp; Easiest Audio Samples </vt:lpstr>
      <vt:lpstr>K-Means Ranking: Best &amp; Good Experts on Easy &amp; Easiest Audio Samples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Fushing Hsieh</dc:creator>
  <cp:lastModifiedBy>Junwon Choi</cp:lastModifiedBy>
  <cp:revision>152</cp:revision>
  <dcterms:created xsi:type="dcterms:W3CDTF">2025-02-15T18:48:39Z</dcterms:created>
  <dcterms:modified xsi:type="dcterms:W3CDTF">2025-03-07T20:57:58Z</dcterms:modified>
</cp:coreProperties>
</file>